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59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28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97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6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6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4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11749" y="3760351"/>
            <a:ext cx="11406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Manufacturing Downtime Analysis Report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2">
            <a:extLst>
              <a:ext uri="{FF2B5EF4-FFF2-40B4-BE49-F238E27FC236}">
                <a16:creationId xmlns:a16="http://schemas.microsoft.com/office/drawing/2014/main" id="{E1925559-C635-4822-86C9-6D97EA2B3C4B}"/>
              </a:ext>
            </a:extLst>
          </p:cNvPr>
          <p:cNvSpPr/>
          <p:nvPr/>
        </p:nvSpPr>
        <p:spPr>
          <a:xfrm>
            <a:off x="296308" y="243205"/>
            <a:ext cx="4996974" cy="49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Line Productivity Table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C4C6BD-C106-4B0C-9FC8-D4CAE10CF925}"/>
              </a:ext>
            </a:extLst>
          </p:cNvPr>
          <p:cNvGrpSpPr/>
          <p:nvPr/>
        </p:nvGrpSpPr>
        <p:grpSpPr>
          <a:xfrm>
            <a:off x="731519" y="983197"/>
            <a:ext cx="11180245" cy="6987654"/>
            <a:chOff x="731519" y="983197"/>
            <a:chExt cx="11180245" cy="69876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D0146C-6C1F-46F1-9101-DBD7CCBC4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19" y="983197"/>
              <a:ext cx="11180245" cy="698765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72CFCE-28D6-407B-A2A1-F2AD5C79339D}"/>
                </a:ext>
              </a:extLst>
            </p:cNvPr>
            <p:cNvSpPr/>
            <p:nvPr/>
          </p:nvSpPr>
          <p:spPr>
            <a:xfrm>
              <a:off x="4456090" y="2448053"/>
              <a:ext cx="1426095" cy="14142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A76701-5598-455A-AE1A-7E60222FF4C3}"/>
                </a:ext>
              </a:extLst>
            </p:cNvPr>
            <p:cNvSpPr txBox="1"/>
            <p:nvPr/>
          </p:nvSpPr>
          <p:spPr>
            <a:xfrm>
              <a:off x="958139" y="4366441"/>
              <a:ext cx="1116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4B052B1F-FCE1-42F7-9CC7-C4FBC30EF361}"/>
                </a:ext>
              </a:extLst>
            </p:cNvPr>
            <p:cNvSpPr/>
            <p:nvPr/>
          </p:nvSpPr>
          <p:spPr>
            <a:xfrm>
              <a:off x="5568599" y="4047271"/>
              <a:ext cx="1746601" cy="1576039"/>
            </a:xfrm>
            <a:prstGeom prst="borderCallout2">
              <a:avLst>
                <a:gd name="adj1" fmla="val 19357"/>
                <a:gd name="adj2" fmla="val 96463"/>
                <a:gd name="adj3" fmla="val 6978"/>
                <a:gd name="adj4" fmla="val 119148"/>
                <a:gd name="adj5" fmla="val -10512"/>
                <a:gd name="adj6" fmla="val 13838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Correct  data type for Start time and End time</a:t>
              </a:r>
            </a:p>
            <a:p>
              <a:pPr algn="ctr"/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I/O Date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32FEE6C2-2473-49CC-B55A-514DE971DC95}"/>
                </a:ext>
              </a:extLst>
            </p:cNvPr>
            <p:cNvSpPr/>
            <p:nvPr/>
          </p:nvSpPr>
          <p:spPr>
            <a:xfrm>
              <a:off x="8720919" y="5800299"/>
              <a:ext cx="2291740" cy="1272237"/>
            </a:xfrm>
            <a:prstGeom prst="borderCallout2">
              <a:avLst>
                <a:gd name="adj1" fmla="val 19357"/>
                <a:gd name="adj2" fmla="val 96463"/>
                <a:gd name="adj3" fmla="val 6978"/>
                <a:gd name="adj4" fmla="val 119148"/>
                <a:gd name="adj5" fmla="val -86199"/>
                <a:gd name="adj6" fmla="val 7958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 Empty Column</a:t>
              </a:r>
            </a:p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Trim White Space</a:t>
              </a:r>
            </a:p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 Data type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Callout: Bent Line 14">
              <a:extLst>
                <a:ext uri="{FF2B5EF4-FFF2-40B4-BE49-F238E27FC236}">
                  <a16:creationId xmlns:a16="http://schemas.microsoft.com/office/drawing/2014/main" id="{C8479899-A584-412B-8B8E-724B0E0964A3}"/>
                </a:ext>
              </a:extLst>
            </p:cNvPr>
            <p:cNvSpPr/>
            <p:nvPr/>
          </p:nvSpPr>
          <p:spPr>
            <a:xfrm>
              <a:off x="2455645" y="4224260"/>
              <a:ext cx="1746601" cy="1576039"/>
            </a:xfrm>
            <a:prstGeom prst="borderCallout2">
              <a:avLst>
                <a:gd name="adj1" fmla="val 19357"/>
                <a:gd name="adj2" fmla="val 96463"/>
                <a:gd name="adj3" fmla="val 6978"/>
                <a:gd name="adj4" fmla="val 119148"/>
                <a:gd name="adj5" fmla="val -29563"/>
                <a:gd name="adj6" fmla="val 129005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Unique Distinct Values for the Primary Key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28DA2A-51B6-478A-945A-0E3F5BDD0176}"/>
                </a:ext>
              </a:extLst>
            </p:cNvPr>
            <p:cNvSpPr/>
            <p:nvPr/>
          </p:nvSpPr>
          <p:spPr>
            <a:xfrm>
              <a:off x="7051439" y="2540249"/>
              <a:ext cx="2555317" cy="14142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07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7EDDEA58-D911-47E5-B215-6494AD687D9E}"/>
              </a:ext>
            </a:extLst>
          </p:cNvPr>
          <p:cNvSpPr/>
          <p:nvPr/>
        </p:nvSpPr>
        <p:spPr>
          <a:xfrm>
            <a:off x="296308" y="243205"/>
            <a:ext cx="4996974" cy="49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Line Downtime Table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CF02B-D031-401E-A15B-DA3CB843E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74" b="6965"/>
          <a:stretch/>
        </p:blipFill>
        <p:spPr>
          <a:xfrm>
            <a:off x="581395" y="1050877"/>
            <a:ext cx="13167360" cy="612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BF35B-FEBE-467D-80D6-DD253E72CA0B}"/>
              </a:ext>
            </a:extLst>
          </p:cNvPr>
          <p:cNvSpPr txBox="1"/>
          <p:nvPr/>
        </p:nvSpPr>
        <p:spPr>
          <a:xfrm>
            <a:off x="1101949" y="4339267"/>
            <a:ext cx="110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endParaRPr lang="en-GB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DE738-29CD-477E-8501-1E9C58D88FA1}"/>
              </a:ext>
            </a:extLst>
          </p:cNvPr>
          <p:cNvSpPr/>
          <p:nvPr/>
        </p:nvSpPr>
        <p:spPr>
          <a:xfrm>
            <a:off x="2374710" y="1392072"/>
            <a:ext cx="8925636" cy="450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BDAB4ACF-4015-4FA9-A571-2A8837E03556}"/>
              </a:ext>
            </a:extLst>
          </p:cNvPr>
          <p:cNvSpPr/>
          <p:nvPr/>
        </p:nvSpPr>
        <p:spPr>
          <a:xfrm>
            <a:off x="610429" y="2074461"/>
            <a:ext cx="1746601" cy="450376"/>
          </a:xfrm>
          <a:prstGeom prst="borderCallout2">
            <a:avLst>
              <a:gd name="adj1" fmla="val 19357"/>
              <a:gd name="adj2" fmla="val 96463"/>
              <a:gd name="adj3" fmla="val 6978"/>
              <a:gd name="adj4" fmla="val 119148"/>
              <a:gd name="adj5" fmla="val -10512"/>
              <a:gd name="adj6" fmla="val 13838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 headers</a:t>
            </a:r>
            <a:endParaRPr lang="en-GB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A9DB18-F109-4EEE-A38A-F1B3B76E70E2}"/>
              </a:ext>
            </a:extLst>
          </p:cNvPr>
          <p:cNvSpPr/>
          <p:nvPr/>
        </p:nvSpPr>
        <p:spPr>
          <a:xfrm>
            <a:off x="4844955" y="2862479"/>
            <a:ext cx="5622878" cy="1868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05C82B62-976A-4A06-9F08-FC6643873EC8}"/>
              </a:ext>
            </a:extLst>
          </p:cNvPr>
          <p:cNvSpPr/>
          <p:nvPr/>
        </p:nvSpPr>
        <p:spPr>
          <a:xfrm>
            <a:off x="2777342" y="4339267"/>
            <a:ext cx="1746601" cy="450376"/>
          </a:xfrm>
          <a:prstGeom prst="borderCallout2">
            <a:avLst>
              <a:gd name="adj1" fmla="val 19357"/>
              <a:gd name="adj2" fmla="val 96463"/>
              <a:gd name="adj3" fmla="val 6978"/>
              <a:gd name="adj4" fmla="val 119148"/>
              <a:gd name="adj5" fmla="val -10512"/>
              <a:gd name="adj6" fmla="val 13838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Values</a:t>
            </a:r>
            <a:endParaRPr lang="en-GB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3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7EDDEA58-D911-47E5-B215-6494AD687D9E}"/>
              </a:ext>
            </a:extLst>
          </p:cNvPr>
          <p:cNvSpPr/>
          <p:nvPr/>
        </p:nvSpPr>
        <p:spPr>
          <a:xfrm>
            <a:off x="296308" y="243205"/>
            <a:ext cx="4996974" cy="49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Line Downtime Table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BF35B-FEBE-467D-80D6-DD253E72CA0B}"/>
              </a:ext>
            </a:extLst>
          </p:cNvPr>
          <p:cNvSpPr txBox="1"/>
          <p:nvPr/>
        </p:nvSpPr>
        <p:spPr>
          <a:xfrm>
            <a:off x="1101949" y="4339267"/>
            <a:ext cx="110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GB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5FDCA-9A13-4B93-AAC5-0B34E4AFE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9" b="27529"/>
          <a:stretch/>
        </p:blipFill>
        <p:spPr>
          <a:xfrm>
            <a:off x="384000" y="1310185"/>
            <a:ext cx="13514880" cy="4776716"/>
          </a:xfrm>
          <a:prstGeom prst="rect">
            <a:avLst/>
          </a:prstGeom>
        </p:spPr>
      </p:pic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05C82B62-976A-4A06-9F08-FC6643873EC8}"/>
              </a:ext>
            </a:extLst>
          </p:cNvPr>
          <p:cNvSpPr/>
          <p:nvPr/>
        </p:nvSpPr>
        <p:spPr>
          <a:xfrm>
            <a:off x="7315200" y="2388358"/>
            <a:ext cx="1746601" cy="878538"/>
          </a:xfrm>
          <a:prstGeom prst="borderCallout2">
            <a:avLst>
              <a:gd name="adj1" fmla="val 716"/>
              <a:gd name="adj2" fmla="val 14417"/>
              <a:gd name="adj3" fmla="val -25645"/>
              <a:gd name="adj4" fmla="val -4312"/>
              <a:gd name="adj5" fmla="val -71118"/>
              <a:gd name="adj6" fmla="val -3586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first row as header </a:t>
            </a:r>
            <a:endParaRPr lang="en-GB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C0DA9170-E617-47A7-9B29-48138788F038}"/>
              </a:ext>
            </a:extLst>
          </p:cNvPr>
          <p:cNvSpPr/>
          <p:nvPr/>
        </p:nvSpPr>
        <p:spPr>
          <a:xfrm>
            <a:off x="7905976" y="3676629"/>
            <a:ext cx="2863913" cy="1680119"/>
          </a:xfrm>
          <a:prstGeom prst="borderCallout2">
            <a:avLst>
              <a:gd name="adj1" fmla="val 53534"/>
              <a:gd name="adj2" fmla="val -1211"/>
              <a:gd name="adj3" fmla="val 45814"/>
              <a:gd name="adj4" fmla="val -19159"/>
              <a:gd name="adj5" fmla="val 341"/>
              <a:gd name="adj6" fmla="val -11557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Unpivot columns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put all similar Values in one column </a:t>
            </a:r>
          </a:p>
          <a:p>
            <a:pPr algn="ctr"/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rename attribute &amp; Values columns to Factor and downtime respectively </a:t>
            </a:r>
            <a:endParaRPr lang="en-GB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EC316-6053-4C41-A9FC-D615DC675654}"/>
              </a:ext>
            </a:extLst>
          </p:cNvPr>
          <p:cNvSpPr txBox="1"/>
          <p:nvPr/>
        </p:nvSpPr>
        <p:spPr>
          <a:xfrm>
            <a:off x="958139" y="3985146"/>
            <a:ext cx="140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GB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7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5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74520" y="488308"/>
            <a:ext cx="13042821" cy="877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FC000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4- </a:t>
            </a:r>
            <a:r>
              <a:rPr lang="en-US" sz="445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Modelling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4520" y="2049440"/>
            <a:ext cx="13042821" cy="151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B373F6E-2EC7-49F6-BC62-3702A109B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059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33204C-AA26-4CB3-90D2-DAA3BC10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19" y="1399172"/>
            <a:ext cx="13042821" cy="2087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Fact table and Dimension tables, are connected by Snowflake Schema</a:t>
            </a:r>
            <a:endParaRPr kumimoji="0" lang="en-GB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Line Productivity and Downtime factor (Dimension tables ) are connected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Line Downtime table (</a:t>
            </a: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Fact Table)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Through  1:many relation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two Dimension Tables: Products &amp; Line Productivity are connected together through a 1: many 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F174784-060D-47B1-899A-5DA2C7F76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34459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3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5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74520" y="488308"/>
            <a:ext cx="13042821" cy="877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FC000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4- </a:t>
            </a:r>
            <a:r>
              <a:rPr lang="en-US" sz="445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Modelling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4520" y="2049440"/>
            <a:ext cx="13042821" cy="151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B373F6E-2EC7-49F6-BC62-3702A109B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059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F174784-060D-47B1-899A-5DA2C7F76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34459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5FB803-3989-4935-94F9-F5244D8DE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44"/>
          <a:stretch/>
        </p:blipFill>
        <p:spPr>
          <a:xfrm>
            <a:off x="1105469" y="1440765"/>
            <a:ext cx="10945504" cy="64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0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5969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Team Members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759398"/>
            <a:ext cx="4196358" cy="823198"/>
          </a:xfrm>
          <a:prstGeom prst="roundRect">
            <a:avLst>
              <a:gd name="adj" fmla="val 115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99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Nada Helmy Ahmed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5216962" y="3759398"/>
            <a:ext cx="4196358" cy="823198"/>
          </a:xfrm>
          <a:prstGeom prst="roundRect">
            <a:avLst>
              <a:gd name="adj" fmla="val 115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51396" y="399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Eman Ahmed Hosni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9640133" y="3759398"/>
            <a:ext cx="4196358" cy="823198"/>
          </a:xfrm>
          <a:prstGeom prst="roundRect">
            <a:avLst>
              <a:gd name="adj" fmla="val 115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74568" y="399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Shireen Fikry Shoukry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4196358" cy="823198"/>
          </a:xfrm>
          <a:prstGeom prst="roundRect">
            <a:avLst>
              <a:gd name="adj" fmla="val 115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Mina Leon Fahmy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216962" y="4809411"/>
            <a:ext cx="4196358" cy="823198"/>
          </a:xfrm>
          <a:prstGeom prst="roundRect">
            <a:avLst>
              <a:gd name="adj" fmla="val 115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451396" y="5043845"/>
            <a:ext cx="30744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Amr Gamal Abdelhady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0133" y="4809411"/>
            <a:ext cx="4196358" cy="823198"/>
          </a:xfrm>
          <a:prstGeom prst="roundRect">
            <a:avLst>
              <a:gd name="adj" fmla="val 115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74568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Zakaria Fathy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191" y="576739"/>
            <a:ext cx="4503063" cy="51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45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Roadmap</a:t>
            </a:r>
          </a:p>
        </p:txBody>
      </p:sp>
      <p:sp>
        <p:nvSpPr>
          <p:cNvPr id="3" name="Text 1"/>
          <p:cNvSpPr/>
          <p:nvPr/>
        </p:nvSpPr>
        <p:spPr>
          <a:xfrm>
            <a:off x="575191" y="1418987"/>
            <a:ext cx="13480018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Our project roadmap details manufacturing downtime analysis for improved efficiency.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5191" y="1866900"/>
            <a:ext cx="164306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0000"/>
                </a:solidFill>
                <a:latin typeface="Arial" panose="020B0604020202020204" pitchFamily="34" charset="0"/>
                <a:ea typeface="Fraunces Light" pitchFamily="34" charset="-122"/>
                <a:cs typeface="Arial" panose="020B0604020202020204" pitchFamily="34" charset="0"/>
              </a:rPr>
              <a:t>01</a:t>
            </a:r>
            <a:endParaRPr lang="en-US" sz="125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575191" y="2123361"/>
            <a:ext cx="665785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6" name="Text 4"/>
          <p:cNvSpPr/>
          <p:nvPr/>
        </p:nvSpPr>
        <p:spPr>
          <a:xfrm>
            <a:off x="618119" y="2223961"/>
            <a:ext cx="2565321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5191" y="2606635"/>
            <a:ext cx="6657856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Understand project purpose: address downtime and enhance operational efficiency.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397353" y="1866900"/>
            <a:ext cx="164306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250" dirty="0">
                <a:solidFill>
                  <a:srgbClr val="FF0000"/>
                </a:solidFill>
                <a:latin typeface="Arial" panose="020B0604020202020204" pitchFamily="34" charset="0"/>
                <a:ea typeface="Fraunces Light" pitchFamily="34" charset="-122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9" name="Shape 7"/>
          <p:cNvSpPr/>
          <p:nvPr/>
        </p:nvSpPr>
        <p:spPr>
          <a:xfrm>
            <a:off x="7397353" y="2123361"/>
            <a:ext cx="665785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0" name="Text 8"/>
          <p:cNvSpPr/>
          <p:nvPr/>
        </p:nvSpPr>
        <p:spPr>
          <a:xfrm>
            <a:off x="7397353" y="2251234"/>
            <a:ext cx="205454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DAX Calculations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397353" y="2606635"/>
            <a:ext cx="6657856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Creating custom calculations for KPIS and measures to uncover business insights for decision making</a:t>
            </a:r>
            <a:endParaRPr lang="en-US" sz="1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75191" y="3420189"/>
            <a:ext cx="164306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0000"/>
                </a:solidFill>
                <a:latin typeface="Arial" panose="020B0604020202020204" pitchFamily="34" charset="0"/>
                <a:ea typeface="Fraunces Light" pitchFamily="34" charset="-122"/>
                <a:cs typeface="Arial" panose="020B0604020202020204" pitchFamily="34" charset="0"/>
              </a:rPr>
              <a:t>02</a:t>
            </a:r>
            <a:endParaRPr lang="en-US" sz="125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75191" y="3756124"/>
            <a:ext cx="665785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4" name="Text 12"/>
          <p:cNvSpPr/>
          <p:nvPr/>
        </p:nvSpPr>
        <p:spPr>
          <a:xfrm>
            <a:off x="575191" y="3804523"/>
            <a:ext cx="205454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  <a:hlinkClick r:id="rId4" action="ppaction://hlinksldjump"/>
              </a:rPr>
              <a:t>Data Resources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75191" y="4159925"/>
            <a:ext cx="665785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Introduce Data Resources used.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397353" y="3420189"/>
            <a:ext cx="164306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0000"/>
                </a:solidFill>
                <a:latin typeface="Arial" panose="020B0604020202020204" pitchFamily="34" charset="0"/>
                <a:ea typeface="Fraunces Light" pitchFamily="34" charset="-122"/>
                <a:cs typeface="Arial" panose="020B0604020202020204" pitchFamily="34" charset="0"/>
              </a:rPr>
              <a:t>06</a:t>
            </a:r>
            <a:endParaRPr lang="en-US" sz="12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397353" y="3676650"/>
            <a:ext cx="665785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8" name="Text 16"/>
          <p:cNvSpPr/>
          <p:nvPr/>
        </p:nvSpPr>
        <p:spPr>
          <a:xfrm>
            <a:off x="7397353" y="3804523"/>
            <a:ext cx="205454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Data Modelling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397353" y="4159925"/>
            <a:ext cx="6657856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Design a data model for robust downtime analysis and production efficiency insights.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75191" y="4708439"/>
            <a:ext cx="164306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0000"/>
                </a:solidFill>
                <a:latin typeface="Arial" panose="020B0604020202020204" pitchFamily="34" charset="0"/>
                <a:ea typeface="Fraunces Light" pitchFamily="34" charset="-122"/>
                <a:cs typeface="Arial" panose="020B0604020202020204" pitchFamily="34" charset="0"/>
              </a:rPr>
              <a:t>03</a:t>
            </a:r>
            <a:endParaRPr lang="en-US" sz="125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75191" y="4964899"/>
            <a:ext cx="665785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2" name="Text 20"/>
          <p:cNvSpPr/>
          <p:nvPr/>
        </p:nvSpPr>
        <p:spPr>
          <a:xfrm>
            <a:off x="575191" y="5092773"/>
            <a:ext cx="205454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  <a:hlinkClick r:id="rId5" action="ppaction://hlinksldjump"/>
              </a:rPr>
              <a:t>Data Preparation (Cleaning)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75191" y="5448174"/>
            <a:ext cx="665785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GB" sz="1250" dirty="0">
                <a:solidFill>
                  <a:srgbClr val="EBEC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Procedures followed to clean the data to improve its quality, consistency, and reliability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GB" sz="1250" dirty="0">
                <a:solidFill>
                  <a:srgbClr val="EBEC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analysis and decision-making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397353" y="4708430"/>
            <a:ext cx="164306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0000"/>
                </a:solidFill>
                <a:latin typeface="Arial" panose="020B0604020202020204" pitchFamily="34" charset="0"/>
                <a:ea typeface="Fraunces Light" pitchFamily="34" charset="-122"/>
                <a:cs typeface="Arial" panose="020B0604020202020204" pitchFamily="34" charset="0"/>
              </a:rPr>
              <a:t>07</a:t>
            </a:r>
            <a:endParaRPr lang="en-US" sz="12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397353" y="4964890"/>
            <a:ext cx="665785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6" name="Text 24"/>
          <p:cNvSpPr/>
          <p:nvPr/>
        </p:nvSpPr>
        <p:spPr>
          <a:xfrm>
            <a:off x="7397353" y="5092764"/>
            <a:ext cx="205454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Simple Visuals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397353" y="5448165"/>
            <a:ext cx="665785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visuals used to turn data into interactive visuals 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575191" y="6263759"/>
            <a:ext cx="164306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0000"/>
                </a:solidFill>
                <a:latin typeface="Arial" panose="020B0604020202020204" pitchFamily="34" charset="0"/>
                <a:ea typeface="Fraunces Light" pitchFamily="34" charset="-122"/>
                <a:cs typeface="Arial" panose="020B0604020202020204" pitchFamily="34" charset="0"/>
              </a:rPr>
              <a:t>04</a:t>
            </a:r>
            <a:endParaRPr lang="en-US" sz="12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575191" y="6520220"/>
            <a:ext cx="665785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30" name="Text 28"/>
          <p:cNvSpPr/>
          <p:nvPr/>
        </p:nvSpPr>
        <p:spPr>
          <a:xfrm>
            <a:off x="575191" y="6648093"/>
            <a:ext cx="205454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  <a:hlinkClick r:id="rId6" action="ppaction://hlinksldjump"/>
              </a:rPr>
              <a:t>Data Modeling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575191" y="7003494"/>
            <a:ext cx="665785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GB" sz="125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 Structuring and connecting tables of data to create a logical, usable foundation for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GB" sz="125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reports and analysis</a:t>
            </a:r>
            <a:r>
              <a:rPr lang="en-US" sz="125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397353" y="6263759"/>
            <a:ext cx="164306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0000"/>
                </a:solidFill>
                <a:latin typeface="Arial" panose="020B0604020202020204" pitchFamily="34" charset="0"/>
                <a:ea typeface="Fraunces Light" pitchFamily="34" charset="-122"/>
                <a:cs typeface="Arial" panose="020B0604020202020204" pitchFamily="34" charset="0"/>
              </a:rPr>
              <a:t>08</a:t>
            </a:r>
            <a:endParaRPr lang="en-US" sz="12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397353" y="6520220"/>
            <a:ext cx="665785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34" name="Text 32"/>
          <p:cNvSpPr/>
          <p:nvPr/>
        </p:nvSpPr>
        <p:spPr>
          <a:xfrm>
            <a:off x="7397353" y="6648093"/>
            <a:ext cx="205454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Dynamic Dashboard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397353" y="7003494"/>
            <a:ext cx="6657856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Gathering all  into an interactive reports that provide real time, User-tailored insights , </a:t>
            </a:r>
            <a:r>
              <a:rPr lang="en-GB" sz="125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updated based on user interactions. </a:t>
            </a:r>
            <a:r>
              <a:rPr lang="en-US" sz="125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 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3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5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74520" y="1009829"/>
            <a:ext cx="13042821" cy="877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C000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1- Introduction: Addressing Project Goal</a:t>
            </a:r>
            <a:endParaRPr lang="en-US" sz="445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4520" y="2049440"/>
            <a:ext cx="13042821" cy="378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In today's competitive industrial landscape, effective management of equipment failures and production halts is paramount for sustained success.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dirty="0">
              <a:solidFill>
                <a:srgbClr val="EBECEF"/>
              </a:solidFill>
              <a:latin typeface="Arial" panose="020B0604020202020204" pitchFamily="34" charset="0"/>
              <a:ea typeface="Epilogue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Our project is driven by the critical need to minimize manufacturing downtime, which significantly impacts production efficiency, operational costs, and delivery schedules.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dirty="0">
              <a:solidFill>
                <a:srgbClr val="EBECEF"/>
              </a:solidFill>
              <a:latin typeface="Arial" panose="020B0604020202020204" pitchFamily="34" charset="0"/>
              <a:ea typeface="Epilogue" pitchFamily="34" charset="-122"/>
              <a:cs typeface="Arial" panose="020B0604020202020204" pitchFamily="34" charset="0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This project aims to establish a framework for analyzing and reducing manufacturing downtime, leveraging industrial data to identify root causes, predict potential failures, and optimize overall equipment effectiveness (OEE).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5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74520" y="1009829"/>
            <a:ext cx="13042821" cy="877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FC000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2- </a:t>
            </a:r>
            <a:r>
              <a:rPr lang="en-US" sz="445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Resources: Foundation of Our Analysis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4520" y="2049440"/>
            <a:ext cx="13042821" cy="151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b="1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Our analysis is built upon comprehensive historical data from DEPI, provided in Excel spreadsheets.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GB" b="1" dirty="0">
              <a:solidFill>
                <a:srgbClr val="EBECEF"/>
              </a:solidFill>
              <a:latin typeface="Arial" panose="020B0604020202020204" pitchFamily="34" charset="0"/>
              <a:ea typeface="Epilogue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GB" b="1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This dataset has four tables that contain detailed information on line productivity, products, downtime factors, and line downtime, enabling a thorough and structured approach to predictive analytics.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18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5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74520" y="1009829"/>
            <a:ext cx="13042821" cy="877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FC000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3- </a:t>
            </a:r>
            <a:r>
              <a:rPr lang="en-US" sz="445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(Cleaning)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4520" y="2049440"/>
            <a:ext cx="13042821" cy="587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b="1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We use Power Query to transform, clean, and reshape raw data into a usable format for analysis and visualization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9913E81C-0A6D-427B-BE33-464228EE64FD}"/>
              </a:ext>
            </a:extLst>
          </p:cNvPr>
          <p:cNvSpPr/>
          <p:nvPr/>
        </p:nvSpPr>
        <p:spPr>
          <a:xfrm>
            <a:off x="674519" y="2606716"/>
            <a:ext cx="13042821" cy="877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ea typeface="Fraunces Medium" pitchFamily="34" charset="-122"/>
                <a:cs typeface="Arial" panose="020B0604020202020204" pitchFamily="34" charset="0"/>
              </a:rPr>
              <a:t>Techniques</a:t>
            </a:r>
            <a:endParaRPr lang="en-US" sz="28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0B6B2F9F-D582-4050-BF1E-60BAD75FA840}"/>
              </a:ext>
            </a:extLst>
          </p:cNvPr>
          <p:cNvSpPr/>
          <p:nvPr/>
        </p:nvSpPr>
        <p:spPr>
          <a:xfrm>
            <a:off x="674520" y="3356148"/>
            <a:ext cx="13042821" cy="2130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17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Index Columns (Primary key are unique) – No duplicates found</a:t>
            </a:r>
          </a:p>
          <a:p>
            <a:pPr marL="742950" lvl="1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17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Trim white Space</a:t>
            </a:r>
          </a:p>
          <a:p>
            <a:pPr marL="742950" lvl="1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17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Blank Columns </a:t>
            </a:r>
          </a:p>
          <a:p>
            <a:pPr marL="742950" lvl="1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17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 Data Formats</a:t>
            </a:r>
          </a:p>
          <a:p>
            <a:pPr marL="742950" lvl="1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17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Unpivot columns</a:t>
            </a:r>
          </a:p>
        </p:txBody>
      </p:sp>
    </p:spTree>
    <p:extLst>
      <p:ext uri="{BB962C8B-B14F-4D97-AF65-F5344CB8AC3E}">
        <p14:creationId xmlns:p14="http://schemas.microsoft.com/office/powerpoint/2010/main" val="253409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2">
            <a:extLst>
              <a:ext uri="{FF2B5EF4-FFF2-40B4-BE49-F238E27FC236}">
                <a16:creationId xmlns:a16="http://schemas.microsoft.com/office/drawing/2014/main" id="{E1925559-C635-4822-86C9-6D97EA2B3C4B}"/>
              </a:ext>
            </a:extLst>
          </p:cNvPr>
          <p:cNvSpPr/>
          <p:nvPr/>
        </p:nvSpPr>
        <p:spPr>
          <a:xfrm>
            <a:off x="436417" y="560951"/>
            <a:ext cx="4996974" cy="49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Downtime Factors Table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20A42A-077F-4482-96E6-030F67F0120C}"/>
              </a:ext>
            </a:extLst>
          </p:cNvPr>
          <p:cNvGrpSpPr/>
          <p:nvPr/>
        </p:nvGrpSpPr>
        <p:grpSpPr>
          <a:xfrm>
            <a:off x="132522" y="1228298"/>
            <a:ext cx="5831551" cy="3794275"/>
            <a:chOff x="272791" y="1059423"/>
            <a:chExt cx="10657927" cy="35791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81B897-1C97-419B-8ECD-7A8FF7C2B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076" b="28192"/>
            <a:stretch/>
          </p:blipFill>
          <p:spPr>
            <a:xfrm>
              <a:off x="272791" y="1059423"/>
              <a:ext cx="10657927" cy="357915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A76701-5598-455A-AE1A-7E60222FF4C3}"/>
                </a:ext>
              </a:extLst>
            </p:cNvPr>
            <p:cNvSpPr txBox="1"/>
            <p:nvPr/>
          </p:nvSpPr>
          <p:spPr>
            <a:xfrm>
              <a:off x="6182436" y="1965278"/>
              <a:ext cx="2019867" cy="348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25F682-1249-45CD-98DF-A41FDCD3638A}"/>
              </a:ext>
            </a:extLst>
          </p:cNvPr>
          <p:cNvGrpSpPr/>
          <p:nvPr/>
        </p:nvGrpSpPr>
        <p:grpSpPr>
          <a:xfrm>
            <a:off x="6255622" y="1437782"/>
            <a:ext cx="7916324" cy="4740537"/>
            <a:chOff x="5964074" y="1437782"/>
            <a:chExt cx="7916324" cy="47405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F526408-CD5E-4BBF-85F1-B7998085F83D}"/>
                </a:ext>
              </a:extLst>
            </p:cNvPr>
            <p:cNvGrpSpPr/>
            <p:nvPr/>
          </p:nvGrpSpPr>
          <p:grpSpPr>
            <a:xfrm>
              <a:off x="5964074" y="1437782"/>
              <a:ext cx="7916324" cy="4740537"/>
              <a:chOff x="7032307" y="1237182"/>
              <a:chExt cx="6848090" cy="378519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7C57B5-FFA1-42B8-AEF5-B5BFDD6110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8521" b="28752"/>
              <a:stretch/>
            </p:blipFill>
            <p:spPr>
              <a:xfrm>
                <a:off x="7032307" y="1237182"/>
                <a:ext cx="6848090" cy="378519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DEDB71-6785-41EF-B1DC-259C7119554A}"/>
                  </a:ext>
                </a:extLst>
              </p:cNvPr>
              <p:cNvSpPr txBox="1"/>
              <p:nvPr/>
            </p:nvSpPr>
            <p:spPr>
              <a:xfrm>
                <a:off x="7136165" y="3299703"/>
                <a:ext cx="1253427" cy="466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</a:t>
                </a:r>
                <a:endParaRPr lang="en-GB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B5D125-329E-4F20-90F4-B184E5F2DB9C}"/>
                </a:ext>
              </a:extLst>
            </p:cNvPr>
            <p:cNvSpPr/>
            <p:nvPr/>
          </p:nvSpPr>
          <p:spPr>
            <a:xfrm>
              <a:off x="7820167" y="2582976"/>
              <a:ext cx="846162" cy="84579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FD2F1207-490F-41AF-9A44-A00E4EC56A38}"/>
                </a:ext>
              </a:extLst>
            </p:cNvPr>
            <p:cNvSpPr/>
            <p:nvPr/>
          </p:nvSpPr>
          <p:spPr>
            <a:xfrm>
              <a:off x="10086008" y="1808605"/>
              <a:ext cx="1746601" cy="1576039"/>
            </a:xfrm>
            <a:prstGeom prst="borderCallout2">
              <a:avLst>
                <a:gd name="adj1" fmla="val 17675"/>
                <a:gd name="adj2" fmla="val 862"/>
                <a:gd name="adj3" fmla="val 18750"/>
                <a:gd name="adj4" fmla="val -16667"/>
                <a:gd name="adj5" fmla="val 63973"/>
                <a:gd name="adj6" fmla="val -9228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Unique Distinct Values for the Primary Key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Callout: Line 16">
              <a:extLst>
                <a:ext uri="{FF2B5EF4-FFF2-40B4-BE49-F238E27FC236}">
                  <a16:creationId xmlns:a16="http://schemas.microsoft.com/office/drawing/2014/main" id="{D0AC29B2-278F-4704-87DB-99C16B15FD37}"/>
                </a:ext>
              </a:extLst>
            </p:cNvPr>
            <p:cNvSpPr/>
            <p:nvPr/>
          </p:nvSpPr>
          <p:spPr>
            <a:xfrm>
              <a:off x="10836635" y="4313248"/>
              <a:ext cx="2224272" cy="1234845"/>
            </a:xfrm>
            <a:prstGeom prst="borderCallout1">
              <a:avLst>
                <a:gd name="adj1" fmla="val -39"/>
                <a:gd name="adj2" fmla="val 8475"/>
                <a:gd name="adj3" fmla="val -44110"/>
                <a:gd name="adj4" fmla="val 720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Trim White Space</a:t>
              </a:r>
            </a:p>
            <a:p>
              <a:pPr algn="ctr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 Data type </a:t>
              </a:r>
              <a:endParaRPr lang="en-GB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70A314-A34E-4516-BCB3-57039F99A714}"/>
                </a:ext>
              </a:extLst>
            </p:cNvPr>
            <p:cNvSpPr/>
            <p:nvPr/>
          </p:nvSpPr>
          <p:spPr>
            <a:xfrm>
              <a:off x="12460563" y="2555239"/>
              <a:ext cx="1323675" cy="142990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92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2">
            <a:extLst>
              <a:ext uri="{FF2B5EF4-FFF2-40B4-BE49-F238E27FC236}">
                <a16:creationId xmlns:a16="http://schemas.microsoft.com/office/drawing/2014/main" id="{E1925559-C635-4822-86C9-6D97EA2B3C4B}"/>
              </a:ext>
            </a:extLst>
          </p:cNvPr>
          <p:cNvSpPr/>
          <p:nvPr/>
        </p:nvSpPr>
        <p:spPr>
          <a:xfrm>
            <a:off x="436417" y="560951"/>
            <a:ext cx="4996974" cy="49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Products Table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30E507-1005-46E8-9A87-71E48C10DC79}"/>
              </a:ext>
            </a:extLst>
          </p:cNvPr>
          <p:cNvGrpSpPr/>
          <p:nvPr/>
        </p:nvGrpSpPr>
        <p:grpSpPr>
          <a:xfrm>
            <a:off x="290643" y="1133917"/>
            <a:ext cx="7246289" cy="2766739"/>
            <a:chOff x="694336" y="1886822"/>
            <a:chExt cx="7246289" cy="27667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7D9F43-9084-4152-A96C-E5E6CA43E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6" t="15620" r="-1733" b="40257"/>
            <a:stretch/>
          </p:blipFill>
          <p:spPr>
            <a:xfrm>
              <a:off x="694336" y="1886822"/>
              <a:ext cx="7246289" cy="276673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A76701-5598-455A-AE1A-7E60222FF4C3}"/>
                </a:ext>
              </a:extLst>
            </p:cNvPr>
            <p:cNvSpPr txBox="1"/>
            <p:nvPr/>
          </p:nvSpPr>
          <p:spPr>
            <a:xfrm>
              <a:off x="5211146" y="3440139"/>
              <a:ext cx="1105183" cy="391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C359F6-201D-4A70-89F8-569BEB089EB7}"/>
              </a:ext>
            </a:extLst>
          </p:cNvPr>
          <p:cNvGrpSpPr/>
          <p:nvPr/>
        </p:nvGrpSpPr>
        <p:grpSpPr>
          <a:xfrm>
            <a:off x="3844253" y="3872685"/>
            <a:ext cx="9987324" cy="3776871"/>
            <a:chOff x="4212742" y="4036845"/>
            <a:chExt cx="9987324" cy="37768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41F695-85AF-4307-90A1-0DFBF9CD4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781" b="38326"/>
            <a:stretch/>
          </p:blipFill>
          <p:spPr>
            <a:xfrm>
              <a:off x="4212742" y="4036845"/>
              <a:ext cx="9987324" cy="37768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5D98A7-B38F-49C6-9B57-180DE5EAF819}"/>
                </a:ext>
              </a:extLst>
            </p:cNvPr>
            <p:cNvSpPr/>
            <p:nvPr/>
          </p:nvSpPr>
          <p:spPr>
            <a:xfrm>
              <a:off x="5658678" y="4327719"/>
              <a:ext cx="1198861" cy="15975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FD2F1207-490F-41AF-9A44-A00E4EC56A38}"/>
                </a:ext>
              </a:extLst>
            </p:cNvPr>
            <p:cNvSpPr/>
            <p:nvPr/>
          </p:nvSpPr>
          <p:spPr>
            <a:xfrm>
              <a:off x="4560090" y="5919931"/>
              <a:ext cx="1746601" cy="1576039"/>
            </a:xfrm>
            <a:prstGeom prst="borderCallout2">
              <a:avLst>
                <a:gd name="adj1" fmla="val 19357"/>
                <a:gd name="adj2" fmla="val 96463"/>
                <a:gd name="adj3" fmla="val 6978"/>
                <a:gd name="adj4" fmla="val 119148"/>
                <a:gd name="adj5" fmla="val -22635"/>
                <a:gd name="adj6" fmla="val 11181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Unique Distinct Values for the Primary Key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Callout: Line 16">
              <a:extLst>
                <a:ext uri="{FF2B5EF4-FFF2-40B4-BE49-F238E27FC236}">
                  <a16:creationId xmlns:a16="http://schemas.microsoft.com/office/drawing/2014/main" id="{D0AC29B2-278F-4704-87DB-99C16B15FD37}"/>
                </a:ext>
              </a:extLst>
            </p:cNvPr>
            <p:cNvSpPr/>
            <p:nvPr/>
          </p:nvSpPr>
          <p:spPr>
            <a:xfrm>
              <a:off x="10482067" y="5925281"/>
              <a:ext cx="1650792" cy="1390306"/>
            </a:xfrm>
            <a:prstGeom prst="borderCallout1">
              <a:avLst>
                <a:gd name="adj1" fmla="val 57877"/>
                <a:gd name="adj2" fmla="val 101070"/>
                <a:gd name="adj3" fmla="val 32978"/>
                <a:gd name="adj4" fmla="val 12692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Trim White Space</a:t>
              </a:r>
            </a:p>
            <a:p>
              <a:pPr algn="ctr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 Data type </a:t>
              </a:r>
              <a:endParaRPr lang="en-GB" sz="1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8EC429-E1C1-4847-8D94-6FD0408D5FBD}"/>
                </a:ext>
              </a:extLst>
            </p:cNvPr>
            <p:cNvSpPr txBox="1"/>
            <p:nvPr/>
          </p:nvSpPr>
          <p:spPr>
            <a:xfrm>
              <a:off x="10654731" y="4970393"/>
              <a:ext cx="1105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34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2">
            <a:extLst>
              <a:ext uri="{FF2B5EF4-FFF2-40B4-BE49-F238E27FC236}">
                <a16:creationId xmlns:a16="http://schemas.microsoft.com/office/drawing/2014/main" id="{E1925559-C635-4822-86C9-6D97EA2B3C4B}"/>
              </a:ext>
            </a:extLst>
          </p:cNvPr>
          <p:cNvSpPr/>
          <p:nvPr/>
        </p:nvSpPr>
        <p:spPr>
          <a:xfrm>
            <a:off x="296308" y="243205"/>
            <a:ext cx="4996974" cy="49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Line Productivity Table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AD12EC-9481-4A52-88A4-113FAE8A039C}"/>
              </a:ext>
            </a:extLst>
          </p:cNvPr>
          <p:cNvGrpSpPr/>
          <p:nvPr/>
        </p:nvGrpSpPr>
        <p:grpSpPr>
          <a:xfrm>
            <a:off x="356541" y="1133944"/>
            <a:ext cx="10370535" cy="6148112"/>
            <a:chOff x="356541" y="1133944"/>
            <a:chExt cx="10370535" cy="614811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A857B4-4B2E-49D0-87F2-9EB213212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145"/>
            <a:stretch/>
          </p:blipFill>
          <p:spPr>
            <a:xfrm>
              <a:off x="356541" y="1133944"/>
              <a:ext cx="10370535" cy="61481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72CFCE-28D6-407B-A2A1-F2AD5C79339D}"/>
                </a:ext>
              </a:extLst>
            </p:cNvPr>
            <p:cNvSpPr/>
            <p:nvPr/>
          </p:nvSpPr>
          <p:spPr>
            <a:xfrm>
              <a:off x="5445521" y="3109259"/>
              <a:ext cx="1978861" cy="15992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A76701-5598-455A-AE1A-7E60222FF4C3}"/>
                </a:ext>
              </a:extLst>
            </p:cNvPr>
            <p:cNvSpPr txBox="1"/>
            <p:nvPr/>
          </p:nvSpPr>
          <p:spPr>
            <a:xfrm>
              <a:off x="747107" y="4994359"/>
              <a:ext cx="1105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629064-B07F-46C4-98C2-C9E884B1D809}"/>
                </a:ext>
              </a:extLst>
            </p:cNvPr>
            <p:cNvSpPr/>
            <p:nvPr/>
          </p:nvSpPr>
          <p:spPr>
            <a:xfrm>
              <a:off x="7519916" y="2634018"/>
              <a:ext cx="1132765" cy="15992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4B052B1F-FCE1-42F7-9CC7-C4FBC30EF361}"/>
                </a:ext>
              </a:extLst>
            </p:cNvPr>
            <p:cNvSpPr/>
            <p:nvPr/>
          </p:nvSpPr>
          <p:spPr>
            <a:xfrm>
              <a:off x="3154371" y="4708478"/>
              <a:ext cx="1746601" cy="1576039"/>
            </a:xfrm>
            <a:prstGeom prst="borderCallout2">
              <a:avLst>
                <a:gd name="adj1" fmla="val 19357"/>
                <a:gd name="adj2" fmla="val 96463"/>
                <a:gd name="adj3" fmla="val 6978"/>
                <a:gd name="adj4" fmla="val 119148"/>
                <a:gd name="adj5" fmla="val -10512"/>
                <a:gd name="adj6" fmla="val 13838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correct data type for Start time and End time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32FEE6C2-2473-49CC-B55A-514DE971DC95}"/>
                </a:ext>
              </a:extLst>
            </p:cNvPr>
            <p:cNvSpPr/>
            <p:nvPr/>
          </p:nvSpPr>
          <p:spPr>
            <a:xfrm>
              <a:off x="6729966" y="4959343"/>
              <a:ext cx="1746601" cy="1576039"/>
            </a:xfrm>
            <a:prstGeom prst="borderCallout2">
              <a:avLst>
                <a:gd name="adj1" fmla="val 19357"/>
                <a:gd name="adj2" fmla="val 96463"/>
                <a:gd name="adj3" fmla="val 6978"/>
                <a:gd name="adj4" fmla="val 119148"/>
                <a:gd name="adj5" fmla="val -52944"/>
                <a:gd name="adj6" fmla="val 91498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Empty Column</a:t>
              </a:r>
              <a:endParaRPr lang="en-GB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71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560</Words>
  <Application>Microsoft Office PowerPoint</Application>
  <PresentationFormat>Custom</PresentationFormat>
  <Paragraphs>107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Wingdings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Marsa Alam</cp:lastModifiedBy>
  <cp:revision>41</cp:revision>
  <dcterms:created xsi:type="dcterms:W3CDTF">2025-10-03T10:00:33Z</dcterms:created>
  <dcterms:modified xsi:type="dcterms:W3CDTF">2025-10-07T12:54:13Z</dcterms:modified>
</cp:coreProperties>
</file>